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sldIdLst>
    <p:sldId id="256" r:id="rId2"/>
    <p:sldId id="257" r:id="rId3"/>
    <p:sldId id="258" r:id="rId4"/>
    <p:sldId id="259" r:id="rId5"/>
    <p:sldId id="260" r:id="rId6"/>
    <p:sldId id="271" r:id="rId7"/>
    <p:sldId id="261" r:id="rId8"/>
    <p:sldId id="272" r:id="rId9"/>
    <p:sldId id="273" r:id="rId10"/>
    <p:sldId id="274" r:id="rId11"/>
    <p:sldId id="275" r:id="rId12"/>
    <p:sldId id="276" r:id="rId13"/>
    <p:sldId id="277" r:id="rId14"/>
    <p:sldId id="263" r:id="rId15"/>
    <p:sldId id="262" r:id="rId16"/>
    <p:sldId id="264" r:id="rId17"/>
    <p:sldId id="265" r:id="rId18"/>
    <p:sldId id="267" r:id="rId19"/>
    <p:sldId id="268" r:id="rId20"/>
    <p:sldId id="270" r:id="rId21"/>
    <p:sldId id="269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222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APStat\Trail%20Mix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pieChart>
        <c:varyColors val="1"/>
        <c:ser>
          <c:idx val="0"/>
          <c:order val="0"/>
          <c:explosion val="25"/>
          <c:cat>
            <c:strRef>
              <c:f>Sheet1!$G$2:$K$2</c:f>
              <c:strCache>
                <c:ptCount val="5"/>
                <c:pt idx="0">
                  <c:v>Peanuts</c:v>
                </c:pt>
                <c:pt idx="1">
                  <c:v>M&amp;Ms</c:v>
                </c:pt>
                <c:pt idx="2">
                  <c:v>Cashews</c:v>
                </c:pt>
                <c:pt idx="3">
                  <c:v>Raisins</c:v>
                </c:pt>
                <c:pt idx="4">
                  <c:v>Almonds</c:v>
                </c:pt>
              </c:strCache>
            </c:strRef>
          </c:cat>
          <c:val>
            <c:numRef>
              <c:f>Sheet1!$G$12:$K$12</c:f>
              <c:numCache>
                <c:formatCode>General</c:formatCode>
                <c:ptCount val="5"/>
                <c:pt idx="0">
                  <c:v>1272</c:v>
                </c:pt>
                <c:pt idx="1">
                  <c:v>453</c:v>
                </c:pt>
                <c:pt idx="2">
                  <c:v>76</c:v>
                </c:pt>
                <c:pt idx="3">
                  <c:v>303</c:v>
                </c:pt>
                <c:pt idx="4">
                  <c:v>67</c:v>
                </c:pt>
              </c:numCache>
            </c:numRef>
          </c:val>
        </c:ser>
        <c:firstSliceAng val="0"/>
      </c:pieChart>
    </c:plotArea>
    <c:legend>
      <c:legendPos val="b"/>
    </c:legend>
    <c:plotVisOnly val="1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Oval 8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086BD22-8929-404C-BFEC-2AFE2FDEA5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D41D2-8F87-4557-A1FF-E8E8945E26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6E0DB-6952-4906-ABAA-B7E2F38F98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FE6894-793B-4C1F-91BC-96B9BC51C5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9E7D89-7C54-4321-9F15-FD54F11D38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D2A07-6EA5-49D4-ABAB-4A3FF08577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Rectangle 9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Oval 8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D8BA455-0518-4648-A269-9709802E74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A90C8-A708-4E80-AFC7-154CC9A89A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9E22C08-FBD7-49F5-A587-34573E191D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F1408-C267-45C9-A2A3-DBD911EB64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Rectangle 5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A57DDAC-7006-44BF-8FFE-3BEB9DAFEC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332FFE5-5FF9-4F53-8D52-602C428D99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Flowchart: Process 8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Flowchart: Process 9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221CFDC-290C-4161-A887-B2704BDEA3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4A0FD37D-7627-4E9B-B070-D07B3B9031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89" r:id="rId2"/>
    <p:sldLayoutId id="2147483691" r:id="rId3"/>
    <p:sldLayoutId id="2147483688" r:id="rId4"/>
    <p:sldLayoutId id="2147483692" r:id="rId5"/>
    <p:sldLayoutId id="2147483687" r:id="rId6"/>
    <p:sldLayoutId id="2147483693" r:id="rId7"/>
    <p:sldLayoutId id="2147483694" r:id="rId8"/>
    <p:sldLayoutId id="2147483695" r:id="rId9"/>
    <p:sldLayoutId id="2147483686" r:id="rId10"/>
    <p:sldLayoutId id="2147483685" r:id="rId11"/>
    <p:sldLayoutId id="2147483696" r:id="rId12"/>
    <p:sldLayoutId id="2147483697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31925" y="360363"/>
            <a:ext cx="7407275" cy="147161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Trail Mix Statistics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31925" y="1849438"/>
            <a:ext cx="7407275" cy="1752600"/>
          </a:xfrm>
        </p:spPr>
        <p:txBody>
          <a:bodyPr>
            <a:normAutofit/>
          </a:bodyPr>
          <a:lstStyle/>
          <a:p>
            <a:pPr marL="26988"/>
            <a:r>
              <a:rPr lang="en-US" smtClean="0">
                <a:solidFill>
                  <a:srgbClr val="320E04"/>
                </a:solidFill>
              </a:rPr>
              <a:t>By Tyler</a:t>
            </a:r>
          </a:p>
        </p:txBody>
      </p:sp>
      <p:pic>
        <p:nvPicPr>
          <p:cNvPr id="15363" name="Picture 5" descr="http://hostedmedia.reimanpub.com/TOH/Images/Photos/37/exps25770_QC854037D33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4400" y="327660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Quantitative Data – Product vs. M&amp;Ms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>
            <a:normAutofit fontScale="70000" lnSpcReduction="2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dirty="0" smtClean="0"/>
              <a:t>Shape</a:t>
            </a:r>
            <a:r>
              <a:rPr lang="en-US" dirty="0" smtClean="0"/>
              <a:t>:  Both are slightly unimodal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dirty="0" smtClean="0"/>
              <a:t>Center</a:t>
            </a:r>
            <a:r>
              <a:rPr lang="en-US" dirty="0" smtClean="0"/>
              <a:t>: Planters mean is 4.33 and RD is 7.625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dirty="0" smtClean="0"/>
              <a:t>Spread</a:t>
            </a:r>
            <a:r>
              <a:rPr lang="en-US" dirty="0" smtClean="0"/>
              <a:t>: Both have the same range of 9 so they are equally wide. Planters has a </a:t>
            </a:r>
            <a:r>
              <a:rPr lang="en-US" dirty="0" err="1" smtClean="0"/>
              <a:t>stdDev</a:t>
            </a:r>
            <a:r>
              <a:rPr lang="en-US" dirty="0" smtClean="0"/>
              <a:t> of 3 and Rainbow Delight has a </a:t>
            </a:r>
            <a:r>
              <a:rPr lang="en-US" dirty="0" err="1" smtClean="0"/>
              <a:t>stdDev</a:t>
            </a:r>
            <a:r>
              <a:rPr lang="en-US" dirty="0" smtClean="0"/>
              <a:t> of 2.92.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Overall both have an equal spread but Planters has a much lower amount of M&amp;Ms per serving size than Wegman’s Brand</a:t>
            </a:r>
            <a:endParaRPr lang="en-US" dirty="0"/>
          </a:p>
        </p:txBody>
      </p:sp>
      <p:sp>
        <p:nvSpPr>
          <p:cNvPr id="25603" name="Content Placeholder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25604" name="Content Placeholder 7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2560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752600"/>
            <a:ext cx="27622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67600" y="1143000"/>
            <a:ext cx="15240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Quantitative Data – Product vs. Cashews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>
            <a:normAutofit fontScale="55000" lnSpcReduction="2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dirty="0" smtClean="0"/>
              <a:t>Shape</a:t>
            </a:r>
            <a:r>
              <a:rPr lang="en-US" dirty="0" smtClean="0"/>
              <a:t>:  Planters has a right skew but the shape of RD looks unimodal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dirty="0" smtClean="0"/>
              <a:t>Center</a:t>
            </a:r>
            <a:r>
              <a:rPr lang="en-US" dirty="0" smtClean="0"/>
              <a:t>: Planters mean is 1.25 and RD is 2.714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dirty="0" smtClean="0"/>
              <a:t>Spread</a:t>
            </a:r>
            <a:r>
              <a:rPr lang="en-US" dirty="0" smtClean="0"/>
              <a:t>: Rainbow Delight has a higher range of 6 which means a wider spread when compared to Planters with has a range of 4. Planters has a </a:t>
            </a:r>
            <a:r>
              <a:rPr lang="en-US" dirty="0" err="1" smtClean="0"/>
              <a:t>stdDev</a:t>
            </a:r>
            <a:r>
              <a:rPr lang="en-US" dirty="0" smtClean="0"/>
              <a:t> of 1.8929 and Rainbow Delight has a </a:t>
            </a:r>
            <a:r>
              <a:rPr lang="en-US" dirty="0" err="1" smtClean="0"/>
              <a:t>stdDev</a:t>
            </a:r>
            <a:r>
              <a:rPr lang="en-US" dirty="0" smtClean="0"/>
              <a:t> of 2.058.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Overall,  both have little average amounts of cashews in them when compared to other pieces but of these two brands Wegman’s brand has a larger average cashews.</a:t>
            </a:r>
            <a:endParaRPr lang="en-US" dirty="0"/>
          </a:p>
        </p:txBody>
      </p:sp>
      <p:sp>
        <p:nvSpPr>
          <p:cNvPr id="26627" name="Content Placeholder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26628" name="Content Placeholder 7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2662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7600" y="1143000"/>
            <a:ext cx="1524000" cy="547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2667000"/>
            <a:ext cx="27622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Quantitative Data – Product vs. Raisins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>
            <a:normAutofit fontScale="62500" lnSpcReduction="2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dirty="0" smtClean="0"/>
              <a:t>Shape</a:t>
            </a:r>
            <a:r>
              <a:rPr lang="en-US" dirty="0" smtClean="0"/>
              <a:t>:  Both brands look unimodal for Raisins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dirty="0" smtClean="0"/>
              <a:t>Center</a:t>
            </a:r>
            <a:r>
              <a:rPr lang="en-US" dirty="0" smtClean="0"/>
              <a:t>: Planters mean is 9.333 and RD is 18.5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dirty="0" smtClean="0"/>
              <a:t>Spread</a:t>
            </a:r>
            <a:r>
              <a:rPr lang="en-US" dirty="0" smtClean="0"/>
              <a:t>: Rainbow Delight has a smaller range of 3 but Planters is much wider with 9. Planters has a </a:t>
            </a:r>
            <a:r>
              <a:rPr lang="en-US" dirty="0" err="1" smtClean="0"/>
              <a:t>stdDev</a:t>
            </a:r>
            <a:r>
              <a:rPr lang="en-US" dirty="0" smtClean="0"/>
              <a:t> of 3.559 and Rainbow Delight has a </a:t>
            </a:r>
            <a:r>
              <a:rPr lang="en-US" dirty="0" err="1" smtClean="0"/>
              <a:t>stdDev</a:t>
            </a:r>
            <a:r>
              <a:rPr lang="en-US" dirty="0" smtClean="0"/>
              <a:t> of 1.29.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Overall,  Rainbow Delight’s average is higher than Planters per serving but there only 4 samples from Rainbow delight so the data might not be justified.</a:t>
            </a:r>
            <a:endParaRPr lang="en-US" dirty="0"/>
          </a:p>
        </p:txBody>
      </p:sp>
      <p:sp>
        <p:nvSpPr>
          <p:cNvPr id="27651" name="Content Placeholder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27652" name="Content Placeholder 7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2765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2438400"/>
            <a:ext cx="27622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67600" y="1143000"/>
            <a:ext cx="15240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Quantitative Data – Product vs. Almonds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>
            <a:normAutofit fontScale="62500" lnSpcReduction="2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dirty="0" smtClean="0"/>
              <a:t>Shape</a:t>
            </a:r>
            <a:r>
              <a:rPr lang="en-US" dirty="0" smtClean="0"/>
              <a:t>:  Planters is right skewed but RD looks unimodal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dirty="0" smtClean="0"/>
              <a:t>Center</a:t>
            </a:r>
            <a:r>
              <a:rPr lang="en-US" dirty="0" smtClean="0"/>
              <a:t>: Planters mean is 2.6667 and RD is 4.8333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dirty="0" smtClean="0"/>
              <a:t>Spread</a:t>
            </a:r>
            <a:r>
              <a:rPr lang="en-US" dirty="0" smtClean="0"/>
              <a:t>: Rainbow Delight has a larger range of 9 but Planters is smaller with 5. Planters has a </a:t>
            </a:r>
            <a:r>
              <a:rPr lang="en-US" dirty="0" err="1" smtClean="0"/>
              <a:t>stdDev</a:t>
            </a:r>
            <a:r>
              <a:rPr lang="en-US" dirty="0" smtClean="0"/>
              <a:t> of 1.751 and Rainbow Delight has a </a:t>
            </a:r>
            <a:r>
              <a:rPr lang="en-US" dirty="0" err="1" smtClean="0"/>
              <a:t>stdDev</a:t>
            </a:r>
            <a:r>
              <a:rPr lang="en-US" dirty="0" smtClean="0"/>
              <a:t> of 3.430.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Overall,  Rainbow Delight’s average is higher than Planters per serving and RD’s mean matches Planter’s max and the Q1 for both are the same at 2.</a:t>
            </a:r>
            <a:endParaRPr lang="en-US" dirty="0"/>
          </a:p>
        </p:txBody>
      </p:sp>
      <p:sp>
        <p:nvSpPr>
          <p:cNvPr id="28675" name="Content Placeholder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28676" name="Content Placeholder 7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2867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2438400"/>
            <a:ext cx="27622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67600" y="914400"/>
            <a:ext cx="1524000" cy="555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435100" y="274638"/>
            <a:ext cx="74993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1 Samp T Interval Conditions: </a:t>
            </a:r>
          </a:p>
        </p:txBody>
      </p:sp>
      <p:sp>
        <p:nvSpPr>
          <p:cNvPr id="29698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435100" y="1524000"/>
            <a:ext cx="3657600" cy="4664075"/>
          </a:xfrm>
        </p:spPr>
        <p:txBody>
          <a:bodyPr/>
          <a:lstStyle/>
          <a:p>
            <a:r>
              <a:rPr lang="en-US" smtClean="0"/>
              <a:t>SRS</a:t>
            </a:r>
          </a:p>
          <a:p>
            <a:r>
              <a:rPr lang="en-US" smtClean="0"/>
              <a:t>Pop&gt;10n</a:t>
            </a:r>
          </a:p>
          <a:p>
            <a:r>
              <a:rPr lang="en-US" smtClean="0"/>
              <a:t>Normal Pop</a:t>
            </a:r>
            <a:br>
              <a:rPr lang="en-US" smtClean="0"/>
            </a:br>
            <a:r>
              <a:rPr lang="en-US" smtClean="0"/>
              <a:t>or </a:t>
            </a:r>
            <a:r>
              <a:rPr lang="en-US" u="sng" smtClean="0"/>
              <a:t>&gt;</a:t>
            </a:r>
            <a:r>
              <a:rPr lang="en-US" smtClean="0"/>
              <a:t> 30</a:t>
            </a:r>
            <a:endParaRPr lang="en-US" u="sng" smtClean="0"/>
          </a:p>
        </p:txBody>
      </p:sp>
      <p:sp>
        <p:nvSpPr>
          <p:cNvPr id="29699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5276850" y="1524000"/>
            <a:ext cx="3657600" cy="4664075"/>
          </a:xfrm>
        </p:spPr>
        <p:txBody>
          <a:bodyPr/>
          <a:lstStyle/>
          <a:p>
            <a:r>
              <a:rPr lang="en-US" smtClean="0"/>
              <a:t>Random weighing</a:t>
            </a:r>
          </a:p>
          <a:p>
            <a:r>
              <a:rPr lang="en-US" smtClean="0"/>
              <a:t>There are more than 300 servings of trail mix; there is more than 310 servings of trail mix</a:t>
            </a:r>
          </a:p>
          <a:p>
            <a:r>
              <a:rPr lang="en-US" smtClean="0"/>
              <a:t>30</a:t>
            </a:r>
            <a:r>
              <a:rPr lang="en-US" u="sng" smtClean="0"/>
              <a:t>&gt;</a:t>
            </a:r>
            <a:r>
              <a:rPr lang="en-US" smtClean="0"/>
              <a:t>30; 31</a:t>
            </a:r>
            <a:r>
              <a:rPr lang="en-US" u="sng" smtClean="0"/>
              <a:t>&gt;</a:t>
            </a:r>
            <a:r>
              <a:rPr lang="en-US" smtClean="0"/>
              <a:t>30</a:t>
            </a:r>
          </a:p>
        </p:txBody>
      </p:sp>
      <p:sp>
        <p:nvSpPr>
          <p:cNvPr id="29700" name="Text Box 5"/>
          <p:cNvSpPr txBox="1">
            <a:spLocks noChangeArrowheads="1"/>
          </p:cNvSpPr>
          <p:nvPr/>
        </p:nvSpPr>
        <p:spPr bwMode="auto">
          <a:xfrm>
            <a:off x="533400" y="5943600"/>
            <a:ext cx="6324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Conditions Med &gt;&gt; Students’ t-model &gt;&gt; 1 Samp T Interval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>
                <a:solidFill>
                  <a:schemeClr val="tx2">
                    <a:satMod val="130000"/>
                  </a:schemeClr>
                </a:solidFill>
              </a:rPr>
              <a:t>1 Sample T Interval: Rainbow Delight weight per serving</a:t>
            </a:r>
          </a:p>
        </p:txBody>
      </p:sp>
      <p:sp>
        <p:nvSpPr>
          <p:cNvPr id="30722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2514600"/>
            <a:ext cx="8229600" cy="36115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mtClean="0"/>
              <a:t>N = 31, df = 30</a:t>
            </a:r>
          </a:p>
          <a:p>
            <a:pPr>
              <a:lnSpc>
                <a:spcPct val="90000"/>
              </a:lnSpc>
            </a:pPr>
            <a:r>
              <a:rPr lang="en-US" smtClean="0"/>
              <a:t>Sample mean = 36.0323</a:t>
            </a:r>
          </a:p>
          <a:p>
            <a:pPr>
              <a:lnSpc>
                <a:spcPct val="90000"/>
              </a:lnSpc>
            </a:pPr>
            <a:r>
              <a:rPr lang="en-US" smtClean="0"/>
              <a:t>36.0323 </a:t>
            </a:r>
            <a:r>
              <a:rPr lang="en-US" u="sng" smtClean="0"/>
              <a:t>+</a:t>
            </a:r>
            <a:r>
              <a:rPr lang="en-US" smtClean="0"/>
              <a:t> 2.424</a:t>
            </a:r>
          </a:p>
          <a:p>
            <a:pPr>
              <a:lnSpc>
                <a:spcPct val="90000"/>
              </a:lnSpc>
            </a:pPr>
            <a:r>
              <a:rPr lang="en-US" smtClean="0"/>
              <a:t>We are 95% confident that the true mean of grams per serving of Wegmans Trail Mix from Wegmans is between 33.6075 and 38.457</a:t>
            </a:r>
          </a:p>
        </p:txBody>
      </p:sp>
      <p:pic>
        <p:nvPicPr>
          <p:cNvPr id="30723" name="Picture 2" descr="http://www.ams.sunysb.edu/~kye/ams102/minitab/ttest/testtequation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600200"/>
            <a:ext cx="30908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>
                <a:solidFill>
                  <a:schemeClr val="tx2">
                    <a:satMod val="130000"/>
                  </a:schemeClr>
                </a:solidFill>
              </a:rPr>
              <a:t>1 Sample T Interval: Planters Trail Mix weight per serving</a:t>
            </a:r>
          </a:p>
        </p:txBody>
      </p:sp>
      <p:sp>
        <p:nvSpPr>
          <p:cNvPr id="31746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2514600"/>
            <a:ext cx="8229600" cy="36115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mtClean="0"/>
              <a:t>N = 30, df = 29</a:t>
            </a:r>
          </a:p>
          <a:p>
            <a:pPr>
              <a:lnSpc>
                <a:spcPct val="90000"/>
              </a:lnSpc>
            </a:pPr>
            <a:r>
              <a:rPr lang="en-US" smtClean="0"/>
              <a:t>Sample mean = 34.9</a:t>
            </a:r>
          </a:p>
          <a:p>
            <a:pPr>
              <a:lnSpc>
                <a:spcPct val="90000"/>
              </a:lnSpc>
            </a:pPr>
            <a:r>
              <a:rPr lang="en-US" smtClean="0"/>
              <a:t>34.9 </a:t>
            </a:r>
            <a:r>
              <a:rPr lang="en-US" u="sng" smtClean="0"/>
              <a:t>+</a:t>
            </a:r>
            <a:r>
              <a:rPr lang="en-US" smtClean="0"/>
              <a:t> 3.449</a:t>
            </a:r>
          </a:p>
          <a:p>
            <a:pPr>
              <a:lnSpc>
                <a:spcPct val="90000"/>
              </a:lnSpc>
            </a:pPr>
            <a:r>
              <a:rPr lang="en-US" smtClean="0"/>
              <a:t>We are 95% confident that the true mean of grams per serving of Planters Trail Mix from Wegmans is between 31.451 and 38.451</a:t>
            </a:r>
          </a:p>
        </p:txBody>
      </p:sp>
      <p:pic>
        <p:nvPicPr>
          <p:cNvPr id="31747" name="Picture 2" descr="http://www.ams.sunysb.edu/~kye/ams102/minitab/ttest/testtequation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600200"/>
            <a:ext cx="30908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435100" y="274638"/>
            <a:ext cx="74993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Chi-Squared GOF Conditions</a:t>
            </a:r>
          </a:p>
        </p:txBody>
      </p:sp>
      <p:sp>
        <p:nvSpPr>
          <p:cNvPr id="32770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1435100" y="1524000"/>
            <a:ext cx="3657600" cy="4664075"/>
          </a:xfrm>
        </p:spPr>
        <p:txBody>
          <a:bodyPr/>
          <a:lstStyle/>
          <a:p>
            <a:r>
              <a:rPr lang="en-US" smtClean="0"/>
              <a:t>Categorical Data?</a:t>
            </a:r>
          </a:p>
          <a:p>
            <a:r>
              <a:rPr lang="en-US" smtClean="0"/>
              <a:t>SRS?</a:t>
            </a:r>
          </a:p>
          <a:p>
            <a:r>
              <a:rPr lang="en-US" smtClean="0"/>
              <a:t>All expected cell counts </a:t>
            </a:r>
            <a:r>
              <a:rPr lang="en-US" u="sng" smtClean="0"/>
              <a:t>&gt;</a:t>
            </a:r>
            <a:r>
              <a:rPr lang="en-US" smtClean="0"/>
              <a:t> 5?</a:t>
            </a:r>
            <a:endParaRPr lang="en-US" u="sng" smtClean="0"/>
          </a:p>
        </p:txBody>
      </p:sp>
      <p:sp>
        <p:nvSpPr>
          <p:cNvPr id="32771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5276850" y="1524000"/>
            <a:ext cx="3657600" cy="4664075"/>
          </a:xfrm>
        </p:spPr>
        <p:txBody>
          <a:bodyPr/>
          <a:lstStyle/>
          <a:p>
            <a:r>
              <a:rPr lang="en-US" smtClean="0"/>
              <a:t>Yes, both</a:t>
            </a:r>
          </a:p>
          <a:p>
            <a:r>
              <a:rPr lang="en-US" smtClean="0"/>
              <a:t>Stated, both</a:t>
            </a:r>
          </a:p>
          <a:p>
            <a:r>
              <a:rPr lang="en-US" smtClean="0"/>
              <a:t>Yes all expected for both </a:t>
            </a:r>
            <a:r>
              <a:rPr lang="en-US" u="sng" smtClean="0"/>
              <a:t>&gt;</a:t>
            </a:r>
            <a:r>
              <a:rPr lang="en-US" smtClean="0"/>
              <a:t> 5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3046413"/>
            <a:ext cx="27432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TextBox 3"/>
          <p:cNvSpPr txBox="1">
            <a:spLocks noChangeArrowheads="1"/>
          </p:cNvSpPr>
          <p:nvPr/>
        </p:nvSpPr>
        <p:spPr bwMode="auto">
          <a:xfrm>
            <a:off x="3886200" y="3046413"/>
            <a:ext cx="4572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rebuchet MS" pitchFamily="34" charset="0"/>
              </a:rPr>
              <a:t>(218-76.4)²+(60-76.4)²+…=398.49476.44</a:t>
            </a:r>
          </a:p>
          <a:p>
            <a:endParaRPr lang="en-US">
              <a:latin typeface="Trebuchet MS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038600" y="3427413"/>
            <a:ext cx="838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105400" y="3427413"/>
            <a:ext cx="114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797" name="TextBox 8"/>
          <p:cNvSpPr txBox="1">
            <a:spLocks noChangeArrowheads="1"/>
          </p:cNvSpPr>
          <p:nvPr/>
        </p:nvSpPr>
        <p:spPr bwMode="auto">
          <a:xfrm>
            <a:off x="3962400" y="3427413"/>
            <a:ext cx="2286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rebuchet MS" pitchFamily="34" charset="0"/>
              </a:rPr>
              <a:t>  76.4            76.4</a:t>
            </a:r>
          </a:p>
        </p:txBody>
      </p:sp>
      <p:sp>
        <p:nvSpPr>
          <p:cNvPr id="33798" name="TextBox 9"/>
          <p:cNvSpPr txBox="1">
            <a:spLocks noChangeArrowheads="1"/>
          </p:cNvSpPr>
          <p:nvPr/>
        </p:nvSpPr>
        <p:spPr bwMode="auto">
          <a:xfrm>
            <a:off x="1981200" y="4037013"/>
            <a:ext cx="4724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rebuchet MS" pitchFamily="34" charset="0"/>
              </a:rPr>
              <a:t>P(       &gt;398.4947|df=4)= 5.88x10</a:t>
            </a:r>
            <a:r>
              <a:rPr lang="en-US" baseline="30000">
                <a:latin typeface="Trebuchet MS" pitchFamily="34" charset="0"/>
              </a:rPr>
              <a:t>-85</a:t>
            </a:r>
          </a:p>
        </p:txBody>
      </p:sp>
      <p:pic>
        <p:nvPicPr>
          <p:cNvPr id="33799" name="Picture 3"/>
          <p:cNvPicPr>
            <a:picLocks noChangeAspect="1" noChangeArrowheads="1"/>
          </p:cNvPicPr>
          <p:nvPr/>
        </p:nvPicPr>
        <p:blipFill>
          <a:blip r:embed="rId2"/>
          <a:srcRect t="17390" r="86111"/>
          <a:stretch>
            <a:fillRect/>
          </a:stretch>
        </p:blipFill>
        <p:spPr bwMode="auto">
          <a:xfrm>
            <a:off x="2362200" y="3960813"/>
            <a:ext cx="3810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TextBox 15"/>
          <p:cNvSpPr txBox="1">
            <a:spLocks noChangeArrowheads="1"/>
          </p:cNvSpPr>
          <p:nvPr/>
        </p:nvSpPr>
        <p:spPr bwMode="auto">
          <a:xfrm>
            <a:off x="1066800" y="1600200"/>
            <a:ext cx="39624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Trebuchet MS" pitchFamily="34" charset="0"/>
              </a:rPr>
              <a:t>Ho</a:t>
            </a:r>
            <a:r>
              <a:rPr lang="en-US">
                <a:latin typeface="Trebuchet MS" pitchFamily="34" charset="0"/>
              </a:rPr>
              <a:t>: The observed frequency distribution of pieces fits the expected distribution.</a:t>
            </a:r>
          </a:p>
        </p:txBody>
      </p:sp>
      <p:sp>
        <p:nvSpPr>
          <p:cNvPr id="33801" name="TextBox 16"/>
          <p:cNvSpPr txBox="1">
            <a:spLocks noChangeArrowheads="1"/>
          </p:cNvSpPr>
          <p:nvPr/>
        </p:nvSpPr>
        <p:spPr bwMode="auto">
          <a:xfrm>
            <a:off x="1143000" y="5638800"/>
            <a:ext cx="71628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rebuchet MS" pitchFamily="34" charset="0"/>
              </a:rPr>
              <a:t>We reject the Ho because our p-value is &lt; alpha which is .05.  We have sufficient evidence that the observed frequency distribution of pieces does not fit the expected distribution.</a:t>
            </a:r>
          </a:p>
        </p:txBody>
      </p:sp>
      <p:sp>
        <p:nvSpPr>
          <p:cNvPr id="21520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000">
                <a:solidFill>
                  <a:schemeClr val="tx2">
                    <a:satMod val="130000"/>
                  </a:schemeClr>
                </a:solidFill>
              </a:rPr>
              <a:t>Chi-Squared GOF Test - Planters</a:t>
            </a:r>
          </a:p>
        </p:txBody>
      </p:sp>
      <p:sp>
        <p:nvSpPr>
          <p:cNvPr id="33803" name="Rectangle 18"/>
          <p:cNvSpPr>
            <a:spLocks noChangeArrowheads="1"/>
          </p:cNvSpPr>
          <p:nvPr/>
        </p:nvSpPr>
        <p:spPr bwMode="auto">
          <a:xfrm>
            <a:off x="4648200" y="1600200"/>
            <a:ext cx="4125913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Ha</a:t>
            </a:r>
            <a:r>
              <a:rPr lang="en-US"/>
              <a:t>: The observed frequency distribution of pieces does not fit the expected distribution</a:t>
            </a: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0" y="4724400"/>
          <a:ext cx="4470400" cy="477838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848809"/>
                <a:gridCol w="724318"/>
                <a:gridCol w="724318"/>
                <a:gridCol w="724318"/>
                <a:gridCol w="724318"/>
                <a:gridCol w="724318"/>
              </a:tblGrid>
              <a:tr h="156754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Peanuts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M&amp;Ms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Cashews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Raisins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Almonds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044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Pieces/Bag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 smtClean="0"/>
                        <a:t>218(76.4)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 smtClean="0"/>
                        <a:t>60(76.4)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 smtClean="0"/>
                        <a:t>6(76.4)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 smtClean="0"/>
                        <a:t>91(76.4)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 smtClean="0"/>
                        <a:t>6(76.4)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3046413"/>
            <a:ext cx="27432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TextBox 3"/>
          <p:cNvSpPr txBox="1">
            <a:spLocks noChangeArrowheads="1"/>
          </p:cNvSpPr>
          <p:nvPr/>
        </p:nvSpPr>
        <p:spPr bwMode="auto">
          <a:xfrm>
            <a:off x="3733800" y="3046413"/>
            <a:ext cx="533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rebuchet MS" pitchFamily="34" charset="0"/>
              </a:rPr>
              <a:t>(636-217.1)²+(226.5-217.1)²+…=1131.527867</a:t>
            </a:r>
          </a:p>
          <a:p>
            <a:endParaRPr lang="en-US">
              <a:latin typeface="Trebuchet MS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3962400" y="3429000"/>
            <a:ext cx="838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334000" y="3427413"/>
            <a:ext cx="1143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21" name="TextBox 8"/>
          <p:cNvSpPr txBox="1">
            <a:spLocks noChangeArrowheads="1"/>
          </p:cNvSpPr>
          <p:nvPr/>
        </p:nvSpPr>
        <p:spPr bwMode="auto">
          <a:xfrm>
            <a:off x="3886200" y="3443288"/>
            <a:ext cx="2590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rebuchet MS" pitchFamily="34" charset="0"/>
              </a:rPr>
              <a:t>  217.1             217.1</a:t>
            </a:r>
          </a:p>
        </p:txBody>
      </p:sp>
      <p:sp>
        <p:nvSpPr>
          <p:cNvPr id="34822" name="TextBox 9"/>
          <p:cNvSpPr txBox="1">
            <a:spLocks noChangeArrowheads="1"/>
          </p:cNvSpPr>
          <p:nvPr/>
        </p:nvSpPr>
        <p:spPr bwMode="auto">
          <a:xfrm>
            <a:off x="1981200" y="4037013"/>
            <a:ext cx="4724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rebuchet MS" pitchFamily="34" charset="0"/>
              </a:rPr>
              <a:t>P(       &gt;1131.527867|df=4)= 0</a:t>
            </a:r>
            <a:endParaRPr lang="en-US" baseline="30000">
              <a:latin typeface="Trebuchet MS" pitchFamily="34" charset="0"/>
            </a:endParaRPr>
          </a:p>
        </p:txBody>
      </p:sp>
      <p:pic>
        <p:nvPicPr>
          <p:cNvPr id="34823" name="Picture 3"/>
          <p:cNvPicPr>
            <a:picLocks noChangeAspect="1" noChangeArrowheads="1"/>
          </p:cNvPicPr>
          <p:nvPr/>
        </p:nvPicPr>
        <p:blipFill>
          <a:blip r:embed="rId2"/>
          <a:srcRect t="17390" r="86111"/>
          <a:stretch>
            <a:fillRect/>
          </a:stretch>
        </p:blipFill>
        <p:spPr bwMode="auto">
          <a:xfrm>
            <a:off x="2362200" y="3960813"/>
            <a:ext cx="3810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4" name="TextBox 15"/>
          <p:cNvSpPr txBox="1">
            <a:spLocks noChangeArrowheads="1"/>
          </p:cNvSpPr>
          <p:nvPr/>
        </p:nvSpPr>
        <p:spPr bwMode="auto">
          <a:xfrm>
            <a:off x="1066800" y="1676400"/>
            <a:ext cx="39624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Trebuchet MS" pitchFamily="34" charset="0"/>
              </a:rPr>
              <a:t>Ho</a:t>
            </a:r>
            <a:r>
              <a:rPr lang="en-US">
                <a:latin typeface="Trebuchet MS" pitchFamily="34" charset="0"/>
              </a:rPr>
              <a:t>: The observed frequency distribution of pieces fits the expected distribution.</a:t>
            </a:r>
          </a:p>
        </p:txBody>
      </p:sp>
      <p:sp>
        <p:nvSpPr>
          <p:cNvPr id="34825" name="TextBox 16"/>
          <p:cNvSpPr txBox="1">
            <a:spLocks noChangeArrowheads="1"/>
          </p:cNvSpPr>
          <p:nvPr/>
        </p:nvSpPr>
        <p:spPr bwMode="auto">
          <a:xfrm>
            <a:off x="1143000" y="5638800"/>
            <a:ext cx="71628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rebuchet MS" pitchFamily="34" charset="0"/>
              </a:rPr>
              <a:t>We reject the Ho because our p-value is &lt; alpha which is .05.  We have sufficient evidence that the observed frequency distribution of pieces does not fit the expected distribution.</a:t>
            </a:r>
          </a:p>
        </p:txBody>
      </p:sp>
      <p:sp>
        <p:nvSpPr>
          <p:cNvPr id="24587" name="Rectangle 11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dirty="0">
                <a:solidFill>
                  <a:schemeClr val="tx2">
                    <a:satMod val="130000"/>
                  </a:schemeClr>
                </a:solidFill>
              </a:rPr>
              <a:t>Chi-Squared GOF Test – Rainbow Delight</a:t>
            </a:r>
          </a:p>
        </p:txBody>
      </p:sp>
      <p:sp>
        <p:nvSpPr>
          <p:cNvPr id="34827" name="Rectangle 12"/>
          <p:cNvSpPr>
            <a:spLocks noChangeArrowheads="1"/>
          </p:cNvSpPr>
          <p:nvPr/>
        </p:nvSpPr>
        <p:spPr bwMode="auto">
          <a:xfrm>
            <a:off x="4800600" y="1600200"/>
            <a:ext cx="4125913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Ha</a:t>
            </a:r>
            <a:r>
              <a:rPr lang="en-US"/>
              <a:t>: The observed frequency distribution of pieces does not fit the expected distribution</a:t>
            </a: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2286000" y="4724400"/>
          <a:ext cx="5181600" cy="477838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983848"/>
                <a:gridCol w="839550"/>
                <a:gridCol w="839550"/>
                <a:gridCol w="839550"/>
                <a:gridCol w="839550"/>
                <a:gridCol w="839550"/>
              </a:tblGrid>
              <a:tr h="156754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Peanuts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M&amp;Ms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Cashews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Raisins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Almonds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0044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/>
                        <a:t>Pieces/Bag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 smtClean="0"/>
                        <a:t>636(217.1)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 smtClean="0"/>
                        <a:t>226.5(217.1)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 smtClean="0"/>
                        <a:t>38(217.1)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 smtClean="0"/>
                        <a:t>151.5(217.1)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 smtClean="0"/>
                        <a:t>33.5(217.1)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About Trail Mix</a:t>
            </a:r>
          </a:p>
        </p:txBody>
      </p:sp>
      <p:sp>
        <p:nvSpPr>
          <p:cNvPr id="1638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/>
              <a:t>Made with dried fruits, grains, nuts, and sometimes chocolate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Ideal for long outdoor hikes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1968 when first invented in California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GORP, “Good Old Raisins and Peanuts”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Planters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Emerald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Archer Farms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Third Party brands (Wegmans)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Bias &amp; Error</a:t>
            </a:r>
          </a:p>
        </p:txBody>
      </p:sp>
      <p:sp>
        <p:nvSpPr>
          <p:cNvPr id="3584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/>
              <a:t>Some peanuts were still together while others were split in half</a:t>
            </a:r>
          </a:p>
          <a:p>
            <a:pPr lvl="1">
              <a:lnSpc>
                <a:spcPct val="90000"/>
              </a:lnSpc>
            </a:pPr>
            <a:r>
              <a:rPr lang="en-US" sz="2400" smtClean="0"/>
              <a:t>I counted both as one(1).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Raisins were sometimes </a:t>
            </a:r>
            <a:br>
              <a:rPr lang="en-US" sz="2800" smtClean="0"/>
            </a:br>
            <a:r>
              <a:rPr lang="en-US" sz="2800" smtClean="0"/>
              <a:t>conjoined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While counting one would </a:t>
            </a:r>
            <a:br>
              <a:rPr lang="en-US" sz="2800" smtClean="0"/>
            </a:br>
            <a:r>
              <a:rPr lang="en-US" sz="2800" smtClean="0"/>
              <a:t>fall on the floor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Human error of counting/Loss </a:t>
            </a:r>
            <a:br>
              <a:rPr lang="en-US" sz="2800" smtClean="0"/>
            </a:br>
            <a:r>
              <a:rPr lang="en-US" sz="2800" smtClean="0"/>
              <a:t>of Precision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I got hungry !</a:t>
            </a:r>
          </a:p>
        </p:txBody>
      </p:sp>
      <p:pic>
        <p:nvPicPr>
          <p:cNvPr id="35843" name="Picture 4" descr="DSC_0366"/>
          <p:cNvPicPr>
            <a:picLocks noChangeAspect="1" noChangeArrowheads="1"/>
          </p:cNvPicPr>
          <p:nvPr/>
        </p:nvPicPr>
        <p:blipFill>
          <a:blip r:embed="rId2"/>
          <a:srcRect l="39059" t="45570" r="44847" b="41409"/>
          <a:stretch>
            <a:fillRect/>
          </a:stretch>
        </p:blipFill>
        <p:spPr bwMode="auto">
          <a:xfrm>
            <a:off x="6324600" y="4419600"/>
            <a:ext cx="245745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5" descr="DSC_0365"/>
          <p:cNvPicPr>
            <a:picLocks noChangeAspect="1" noChangeArrowheads="1"/>
          </p:cNvPicPr>
          <p:nvPr/>
        </p:nvPicPr>
        <p:blipFill>
          <a:blip r:embed="rId3"/>
          <a:srcRect l="41953" t="42314" r="42857" b="40326"/>
          <a:stretch>
            <a:fillRect/>
          </a:stretch>
        </p:blipFill>
        <p:spPr bwMode="auto">
          <a:xfrm>
            <a:off x="6324600" y="2438400"/>
            <a:ext cx="24384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Personal Opinions &amp; Conclusion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/>
              <a:t>Planters is tastier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/>
              <a:t>More convenient than a giant tub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Based of the GOF tests, neither </a:t>
            </a:r>
            <a:r>
              <a:rPr lang="en-US" dirty="0"/>
              <a:t>have uniformly distributed pieces</a:t>
            </a:r>
            <a:r>
              <a:rPr lang="en-US" dirty="0" smtClean="0"/>
              <a:t>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The Rainbow Delight has an accurate serving size based on the confidence interval and the claim on the tub.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The serving size for Planters is higher based on the confidence interval compared to the claim on the bag.</a:t>
            </a:r>
            <a:endParaRPr lang="en-US" dirty="0"/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en-US" dirty="0"/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My Goal:</a:t>
            </a:r>
          </a:p>
        </p:txBody>
      </p:sp>
      <p:sp>
        <p:nvSpPr>
          <p:cNvPr id="1741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Is the distribution in serving sizes equal to the entire bag? Does the bags overall weight distribute equal to the estimated amount of servings?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How I collected my data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Two different trail mixes</a:t>
            </a:r>
          </a:p>
          <a:p>
            <a:pPr lvl="1"/>
            <a:r>
              <a:rPr lang="en-US" smtClean="0"/>
              <a:t>Planters &amp; Wegmans</a:t>
            </a:r>
          </a:p>
          <a:p>
            <a:pPr lvl="1"/>
            <a:r>
              <a:rPr lang="en-US" smtClean="0"/>
              <a:t>$1.59/ 6 oz. &amp; $4.69/ 16 oz.</a:t>
            </a:r>
          </a:p>
          <a:p>
            <a:r>
              <a:rPr lang="en-US" smtClean="0"/>
              <a:t>Count the amount in each bag</a:t>
            </a:r>
          </a:p>
          <a:p>
            <a:r>
              <a:rPr lang="en-US" smtClean="0"/>
              <a:t>Find the weight of the serving</a:t>
            </a:r>
          </a:p>
          <a:p>
            <a:r>
              <a:rPr lang="en-US" smtClean="0"/>
              <a:t>Pick one random piece and count how many were in that serving.</a:t>
            </a:r>
          </a:p>
          <a:p>
            <a:r>
              <a:rPr lang="en-US" smtClean="0"/>
              <a:t>Record data into charts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000">
                <a:solidFill>
                  <a:schemeClr val="tx2">
                    <a:satMod val="130000"/>
                  </a:schemeClr>
                </a:solidFill>
              </a:rPr>
              <a:t>Distribution of Pieces – Planters.</a:t>
            </a:r>
          </a:p>
        </p:txBody>
      </p:sp>
      <p:sp>
        <p:nvSpPr>
          <p:cNvPr id="1025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752600"/>
            <a:ext cx="3276600" cy="4525963"/>
          </a:xfrm>
        </p:spPr>
        <p:txBody>
          <a:bodyPr/>
          <a:lstStyle/>
          <a:p>
            <a:r>
              <a:rPr lang="en-US" sz="2800" smtClean="0"/>
              <a:t>Peanuts (53%)</a:t>
            </a:r>
          </a:p>
          <a:p>
            <a:r>
              <a:rPr lang="en-US" sz="2800" smtClean="0"/>
              <a:t>Raisins(24%)</a:t>
            </a:r>
          </a:p>
          <a:p>
            <a:r>
              <a:rPr lang="en-US" sz="2800" smtClean="0"/>
              <a:t>M&amp;Ms(17%)</a:t>
            </a:r>
          </a:p>
          <a:p>
            <a:r>
              <a:rPr lang="en-US" sz="2800" smtClean="0"/>
              <a:t>Almonds(3%)</a:t>
            </a:r>
          </a:p>
          <a:p>
            <a:r>
              <a:rPr lang="en-US" sz="2800" smtClean="0"/>
              <a:t>Cashews(3%)</a:t>
            </a:r>
          </a:p>
          <a:p>
            <a:endParaRPr lang="en-US" sz="2800" smtClean="0"/>
          </a:p>
          <a:p>
            <a:endParaRPr lang="en-US" sz="2800" smtClean="0"/>
          </a:p>
        </p:txBody>
      </p:sp>
      <p:graphicFrame>
        <p:nvGraphicFramePr>
          <p:cNvPr id="10249" name="Object 9"/>
          <p:cNvGraphicFramePr>
            <a:graphicFrameLocks noChangeAspect="1"/>
          </p:cNvGraphicFramePr>
          <p:nvPr>
            <p:ph sz="half" idx="2"/>
          </p:nvPr>
        </p:nvGraphicFramePr>
        <p:xfrm>
          <a:off x="3733800" y="2030413"/>
          <a:ext cx="4953000" cy="3902075"/>
        </p:xfrm>
        <a:graphic>
          <a:graphicData uri="http://schemas.openxmlformats.org/presentationml/2006/ole">
            <p:oleObj spid="_x0000_s10249" name="Chart" r:id="rId3" imgW="4848225" imgH="3819525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Distribution of Pieces – Rainbow Delight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1506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mtClean="0"/>
              <a:t>Peanuts (59%)</a:t>
            </a:r>
          </a:p>
          <a:p>
            <a:r>
              <a:rPr lang="en-US" smtClean="0"/>
              <a:t>Raisins(14%)</a:t>
            </a:r>
          </a:p>
          <a:p>
            <a:r>
              <a:rPr lang="en-US" smtClean="0"/>
              <a:t>M&amp;Ms(21%)</a:t>
            </a:r>
          </a:p>
          <a:p>
            <a:r>
              <a:rPr lang="en-US" smtClean="0"/>
              <a:t>Almonds(3%)</a:t>
            </a:r>
          </a:p>
          <a:p>
            <a:r>
              <a:rPr lang="en-US" smtClean="0"/>
              <a:t>Cashews(3%)</a:t>
            </a:r>
          </a:p>
          <a:p>
            <a:endParaRPr lang="en-US" smtClean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</p:nvPr>
        </p:nvGraphicFramePr>
        <p:xfrm>
          <a:off x="464820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130000"/>
                  </a:schemeClr>
                </a:solidFill>
              </a:rPr>
              <a:t>Brand vs. Weight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>
            <a:normAutofit fontScale="92500" lnSpcReduction="2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/>
              <a:t>Shape:</a:t>
            </a:r>
          </a:p>
          <a:p>
            <a:pPr marL="640080" lvl="1" indent="-237744" fontAlgn="auto">
              <a:spcAft>
                <a:spcPts val="0"/>
              </a:spcAft>
              <a:buFont typeface="Verdana"/>
              <a:buChar char="◦"/>
              <a:defRPr/>
            </a:pPr>
            <a:r>
              <a:rPr lang="en-US" sz="2400" dirty="0" smtClean="0"/>
              <a:t>Both are roughly unimodal, P has two peaks around 34 g and 46 g with a gap at 36. RD has peaks at 32 g and 42 g and a gap at 43.</a:t>
            </a:r>
            <a:endParaRPr lang="en-US" sz="2400" dirty="0"/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/>
              <a:t>Center</a:t>
            </a:r>
            <a:r>
              <a:rPr lang="en-US" sz="2800" dirty="0" smtClean="0"/>
              <a:t>: Planters has a center at 34. 9 g. RD has a center at 36.0323 g.</a:t>
            </a:r>
            <a:endParaRPr lang="en-US" sz="2800" dirty="0"/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/>
              <a:t>Spread</a:t>
            </a:r>
            <a:r>
              <a:rPr lang="en-US" sz="2800" dirty="0" smtClean="0"/>
              <a:t>: Planters has a wider spread with a range of 41 and RD has a range of 27.</a:t>
            </a:r>
            <a:endParaRPr lang="en-US" sz="2800" dirty="0"/>
          </a:p>
        </p:txBody>
      </p:sp>
      <p:pic>
        <p:nvPicPr>
          <p:cNvPr id="22531" name="Picture 2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/>
          <a:srcRect/>
          <a:stretch>
            <a:fillRect/>
          </a:stretch>
        </p:blipFill>
        <p:spPr>
          <a:xfrm>
            <a:off x="4800600" y="3962400"/>
            <a:ext cx="1771650" cy="2743200"/>
          </a:xfrm>
        </p:spPr>
      </p:pic>
      <p:pic>
        <p:nvPicPr>
          <p:cNvPr id="22532" name="Picture 24"/>
          <p:cNvPicPr>
            <a:picLocks noChangeAspect="1" noChangeArrowheads="1"/>
          </p:cNvPicPr>
          <p:nvPr/>
        </p:nvPicPr>
        <p:blipFill>
          <a:blip r:embed="rId3"/>
          <a:srcRect r="12827" b="16843"/>
          <a:stretch>
            <a:fillRect/>
          </a:stretch>
        </p:blipFill>
        <p:spPr bwMode="auto">
          <a:xfrm>
            <a:off x="6540500" y="3990975"/>
            <a:ext cx="138430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1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4495800" y="1268413"/>
            <a:ext cx="3836988" cy="25177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Data and the Normal Model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>
            <a:normAutofit lnSpcReduction="1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Shown from the normal probability plot, the data shows that the association is linear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Slight curve which indicates that a better model would be fit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en-US" dirty="0"/>
          </a:p>
        </p:txBody>
      </p:sp>
      <p:pic>
        <p:nvPicPr>
          <p:cNvPr id="23555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164138" y="1371600"/>
            <a:ext cx="2746375" cy="2414588"/>
          </a:xfrm>
        </p:spPr>
      </p:pic>
      <p:pic>
        <p:nvPicPr>
          <p:cNvPr id="23556" name="Picture 4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4783138" y="3938588"/>
            <a:ext cx="3311525" cy="2538412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Quantitative Data – Product vs. Peanuts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>
            <a:normAutofit fontScale="77500" lnSpcReduction="2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dirty="0" smtClean="0"/>
              <a:t>Shape</a:t>
            </a:r>
            <a:r>
              <a:rPr lang="en-US" dirty="0" smtClean="0"/>
              <a:t>: Planters is right skewed and RD is close to unimodal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dirty="0" smtClean="0"/>
              <a:t>Center</a:t>
            </a:r>
            <a:r>
              <a:rPr lang="en-US" dirty="0" smtClean="0"/>
              <a:t>: Planters mean is 17.2 and RD is 21.1667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dirty="0" smtClean="0"/>
              <a:t>Spread</a:t>
            </a:r>
            <a:r>
              <a:rPr lang="en-US" dirty="0" smtClean="0"/>
              <a:t>: Planters has the greater spread with a range of 17 but Rainbow  Delight has a range of 14. Planters has a </a:t>
            </a:r>
            <a:r>
              <a:rPr lang="en-US" dirty="0" err="1" smtClean="0"/>
              <a:t>stdDev</a:t>
            </a:r>
            <a:r>
              <a:rPr lang="en-US" dirty="0" smtClean="0"/>
              <a:t> of 7.4632 and Rainbow Delight has a </a:t>
            </a:r>
            <a:r>
              <a:rPr lang="en-US" dirty="0" err="1" smtClean="0"/>
              <a:t>stdDev</a:t>
            </a:r>
            <a:r>
              <a:rPr lang="en-US" dirty="0" smtClean="0"/>
              <a:t> of 5.1929.</a:t>
            </a:r>
            <a:endParaRPr lang="en-US" dirty="0"/>
          </a:p>
        </p:txBody>
      </p:sp>
      <p:sp>
        <p:nvSpPr>
          <p:cNvPr id="24579" name="Content Placeholder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24580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343400" y="2590800"/>
            <a:ext cx="2689225" cy="2185988"/>
          </a:xfrm>
        </p:spPr>
      </p:pic>
      <p:pic>
        <p:nvPicPr>
          <p:cNvPr id="2458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1375" y="1371600"/>
            <a:ext cx="1952625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309</TotalTime>
  <Words>1003</Words>
  <Application>Microsoft Office PowerPoint</Application>
  <PresentationFormat>On-screen Show (4:3)</PresentationFormat>
  <Paragraphs>143</Paragraphs>
  <Slides>21</Slides>
  <Notes>0</Notes>
  <HiddenSlides>1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Design Template</vt:lpstr>
      </vt:variant>
      <vt:variant>
        <vt:i4>9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7" baseType="lpstr">
      <vt:lpstr>Arial</vt:lpstr>
      <vt:lpstr>Gill Sans MT</vt:lpstr>
      <vt:lpstr>Wingdings 2</vt:lpstr>
      <vt:lpstr>Verdana</vt:lpstr>
      <vt:lpstr>Calibri</vt:lpstr>
      <vt:lpstr>Trebuchet MS</vt:lpstr>
      <vt:lpstr>Solstice</vt:lpstr>
      <vt:lpstr>Solstice</vt:lpstr>
      <vt:lpstr>Solstice</vt:lpstr>
      <vt:lpstr>Solstice</vt:lpstr>
      <vt:lpstr>Solstice</vt:lpstr>
      <vt:lpstr>Solstice</vt:lpstr>
      <vt:lpstr>Solstice</vt:lpstr>
      <vt:lpstr>Solstice</vt:lpstr>
      <vt:lpstr>Solstice</vt:lpstr>
      <vt:lpstr>Chart</vt:lpstr>
      <vt:lpstr>Trail Mix Statistics</vt:lpstr>
      <vt:lpstr>About Trail Mix</vt:lpstr>
      <vt:lpstr>My Goal:</vt:lpstr>
      <vt:lpstr>How I collected my data</vt:lpstr>
      <vt:lpstr>Distribution of Pieces – Planters.</vt:lpstr>
      <vt:lpstr>Distribution of Pieces – Rainbow Delight</vt:lpstr>
      <vt:lpstr>Brand vs. Weight</vt:lpstr>
      <vt:lpstr>Data and the Normal Model</vt:lpstr>
      <vt:lpstr>Quantitative Data – Product vs. Peanuts</vt:lpstr>
      <vt:lpstr>Quantitative Data – Product vs. M&amp;Ms</vt:lpstr>
      <vt:lpstr>Quantitative Data – Product vs. Cashews</vt:lpstr>
      <vt:lpstr>Quantitative Data – Product vs. Raisins</vt:lpstr>
      <vt:lpstr>Quantitative Data – Product vs. Almonds</vt:lpstr>
      <vt:lpstr>1 Samp T Interval Conditions: </vt:lpstr>
      <vt:lpstr>1 Sample T Interval: Rainbow Delight weight per serving</vt:lpstr>
      <vt:lpstr>1 Sample T Interval: Planters Trail Mix weight per serving</vt:lpstr>
      <vt:lpstr>Chi-Squared GOF Conditions</vt:lpstr>
      <vt:lpstr>Chi-Squared GOF Test - Planters</vt:lpstr>
      <vt:lpstr>Chi-Squared GOF Test – Rainbow Delight</vt:lpstr>
      <vt:lpstr>Bias &amp; Error</vt:lpstr>
      <vt:lpstr>Personal Opinions &amp; Conclusion</vt:lpstr>
    </vt:vector>
  </TitlesOfParts>
  <Company>Lipshutz Family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Trail Mix Statistics</dc:title>
  <dc:creator>Marianne Lipshutz</dc:creator>
  <cp:lastModifiedBy>koneli</cp:lastModifiedBy>
  <cp:revision>16</cp:revision>
  <dcterms:created xsi:type="dcterms:W3CDTF">2011-06-07T02:28:17Z</dcterms:created>
  <dcterms:modified xsi:type="dcterms:W3CDTF">2012-05-03T14:38:58Z</dcterms:modified>
</cp:coreProperties>
</file>